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9" r:id="rId2"/>
    <p:sldId id="281" r:id="rId3"/>
    <p:sldId id="311" r:id="rId4"/>
    <p:sldId id="317" r:id="rId5"/>
    <p:sldId id="315" r:id="rId6"/>
    <p:sldId id="316" r:id="rId7"/>
    <p:sldId id="320" r:id="rId8"/>
    <p:sldId id="340" r:id="rId9"/>
    <p:sldId id="335" r:id="rId10"/>
    <p:sldId id="339" r:id="rId11"/>
    <p:sldId id="319" r:id="rId12"/>
    <p:sldId id="313" r:id="rId13"/>
    <p:sldId id="322" r:id="rId14"/>
    <p:sldId id="321" r:id="rId15"/>
    <p:sldId id="323" r:id="rId16"/>
    <p:sldId id="334" r:id="rId17"/>
    <p:sldId id="310" r:id="rId18"/>
    <p:sldId id="33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배지수" initials="배" lastIdx="1" clrIdx="0">
    <p:extLst>
      <p:ext uri="{19B8F6BF-5375-455C-9EA6-DF929625EA0E}">
        <p15:presenceInfo xmlns:p15="http://schemas.microsoft.com/office/powerpoint/2012/main" userId="S::jsbae212@likelion.onmicrosoft.com::e5971e7f-e393-4d8a-a6a4-7b2adf04be81" providerId="AD"/>
      </p:ext>
    </p:extLst>
  </p:cmAuthor>
  <p:cmAuthor id="2" name="Dec28" initials="D" lastIdx="3" clrIdx="1">
    <p:extLst>
      <p:ext uri="{19B8F6BF-5375-455C-9EA6-DF929625EA0E}">
        <p15:presenceInfo xmlns:p15="http://schemas.microsoft.com/office/powerpoint/2012/main" userId="299b25da9f0a9e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1B"/>
    <a:srgbClr val="FAFAFA"/>
    <a:srgbClr val="F39A25"/>
    <a:srgbClr val="E89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191" autoAdjust="0"/>
  </p:normalViewPr>
  <p:slideViewPr>
    <p:cSldViewPr snapToGrid="0" snapToObjects="1">
      <p:cViewPr varScale="1">
        <p:scale>
          <a:sx n="104" d="100"/>
          <a:sy n="104" d="100"/>
        </p:scale>
        <p:origin x="120" y="330"/>
      </p:cViewPr>
      <p:guideLst>
        <p:guide orient="horz" pos="436"/>
        <p:guide pos="438"/>
        <p:guide pos="7242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6-15T13:40:47.949" idx="3">
    <p:pos x="10" y="10"/>
    <p:text>현재 유지관리를 이용하기위해 이런 신기술 개발을 많이 이용할려고 한다.
이처럼 인건비를 줄이는데 로봇 및 시스템을 구축하면 유비보수 측면에서 이득이 된다.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6-15T13:40:32.930" idx="2">
    <p:pos x="10" y="10"/>
    <p:text>아래는 국가 기관이 기반시설을 점검하는표이다. 이처럼 모든 부끼리 나눠서 시설들을 관리하고 있다. 이 때 우리의 서비스를 이용하면 되지 않을까?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6-15T13:40:06.295" idx="1">
    <p:pos x="10" y="10"/>
    <p:text>서울시설공단, 국토안전관리원,한국시설안전공단처럼 
주요공익기관에 하청업체부터 코리아카코처럼 사설유지보수 업체까지 도로에 있는 납품업체에 대한 유지보수시설 서비스를 제공해 이를 건당 또는 월별제로 사업화 시킨다.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B0431-1611-1744-95F0-8172773087C5}" type="datetimeFigureOut">
              <a:rPr lang="en-US" altLang="ko-Kore-KR" smtClean="0"/>
              <a:t>6/15/2023</a:t>
            </a:fld>
            <a:endParaRPr lang="ko-Kore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ore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ore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576D1-A133-074D-958F-27AA5B306F5C}" type="slidenum">
              <a:rPr lang="ko-Kore-KR" smtClean="0"/>
              <a:t>‹#›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281873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23CE0-E826-B745-8774-5AEE0C2BD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7665D7-49AC-C749-AD25-C6A2C17FE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76BA5-9723-5E42-A58D-5C18358B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A90C67-A408-674D-A140-38D3B2E4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5BA78-C505-6D4B-8ACF-2BFBFFBB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81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95C27-2510-564F-A02A-E5D17325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1E5E02-861A-FD48-BEA0-1BDC4E4C7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2F086-64AB-194C-A6C2-25F8351F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0DA15-8E4F-5C46-86BF-4B66E3A1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A2E0B-AC2C-3647-A804-53C32DA6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6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E6758C-C46F-1043-9403-4E1329D4A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EB0007-AD5C-9746-A0F3-76E6BCCDC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B9A5A-7006-6141-8F63-E5352FF2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B347D-FECC-3A40-89CE-24A6F0AA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8A789-C7E6-C144-A48A-52A22584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04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A3548-61E6-DC43-B29F-3D637F8C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06877-FDBB-9744-A7E8-F354556B0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62F21E-2A29-F74A-AFA1-F2BBC064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BC8FB-03D0-D544-98A0-BA9D2664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35A2F-BF78-8E45-BE55-DFDBCE11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83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24A4B-0F62-4541-B18E-CE259A60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CD8E87-F95F-D248-970F-26EE9D0B2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A5598-8A4D-A043-A75B-0ACCD6FE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BC1DD-09C7-1049-AD71-4679E66A4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3E854-46F4-0347-8353-2FE29029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417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6442B-A13B-8846-A80B-FEBAE03C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7FC78-82D4-034F-9E3B-673A6B5F7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063AA3-8D56-E248-907A-D92F93CD0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BDEC1D-A904-AD40-B04E-B72CF5D2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9F48C-F2A3-F84A-93E0-CE1DD1E2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C075BD-48F0-4140-BA88-C3A408F3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879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BCA40-1287-B64A-9B0B-24D3927F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E13B3-5E67-DF4F-9848-5975E23D7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CCA5DD-126B-FB43-A76E-3E4DADA83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3AC883-5BDE-8047-B14B-270D25013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393320-4246-1B45-BB07-FEF3D7741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C1E1AB9-707D-CE4F-8634-31E981BB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AFC37-DE4D-EB4B-88CE-0623551B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2DB773-7B7C-B948-B7A0-9DC5AD86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860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26954-4256-8748-B307-E41359A2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22BC40-1AC5-AD49-8BAB-BE74BA95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C5C0F7-6A98-CA44-AB87-33D6745D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CCCC45-2560-4E4E-9824-B42C53D4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3715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F1B3B3-74FC-124B-AEF4-93CF94A9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30CFBE-E5BA-AC4A-A1C9-DA74268D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C9E91-2353-3645-B45C-F1674EF9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99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BC91C-4675-8540-8FB9-B6309FF9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C0772-BD2C-D948-B5D6-B5AE3E96B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54BDAE-CD76-D84F-8034-BA565AD50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5E06ED-EEBB-2348-BB0A-AEED4BC8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EE091E-9AE3-C649-9043-36E31893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952350-EAE1-DF4A-97EC-0090BF55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007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25438-77FF-0B46-8082-6DB2AC04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D8E84B-CBAD-604C-9039-29AFDCED5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C29DC1-92E4-1D4F-9D22-4638503FB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87FB06-2529-0C47-BB1D-25CD1D22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8B737D-E824-F34A-869B-F68A61BA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30B49E-D502-8642-B95E-108FBD74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86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DE6552-39D5-4449-BB0A-8963C084A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33B6EA-0A32-F249-802F-3742653DF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57E5A-8FC2-1644-871D-9FC52820C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EAAA-2E5E-6E4E-B826-B8B683223F04}" type="datetimeFigureOut">
              <a:rPr kumimoji="1" lang="ko-KR" altLang="en-US" smtClean="0"/>
              <a:t>2023-06-15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B42F-1EB0-6B45-AF8F-82D82EB6F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57E2F-A1B2-AA4A-B16F-166FBA345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FA427-4C48-8040-8FB9-DF0FCDFDEE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323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omments" Target="../comments/commen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E4FB064-8ECA-9144-943F-EC7F301DF48C}"/>
              </a:ext>
            </a:extLst>
          </p:cNvPr>
          <p:cNvSpPr txBox="1"/>
          <p:nvPr/>
        </p:nvSpPr>
        <p:spPr>
          <a:xfrm>
            <a:off x="2246858" y="2813622"/>
            <a:ext cx="8231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로드뷰를</a:t>
            </a:r>
            <a:r>
              <a:rPr kumimoji="1"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이용한 도로 시설물 </a:t>
            </a:r>
            <a:r>
              <a:rPr kumimoji="1" lang="ko-KR" altLang="en-US" sz="4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관리</a:t>
            </a:r>
            <a:endParaRPr kumimoji="1" lang="ko-KR" altLang="en-US" sz="4000" spc="-15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2BDC8D1-959E-1345-A593-7779845D11DF}"/>
              </a:ext>
            </a:extLst>
          </p:cNvPr>
          <p:cNvCxnSpPr>
            <a:cxnSpLocks/>
          </p:cNvCxnSpPr>
          <p:nvPr/>
        </p:nvCxnSpPr>
        <p:spPr>
          <a:xfrm>
            <a:off x="4443133" y="3629512"/>
            <a:ext cx="3305733" cy="0"/>
          </a:xfrm>
          <a:prstGeom prst="line">
            <a:avLst/>
          </a:prstGeom>
          <a:ln w="88900">
            <a:solidFill>
              <a:srgbClr val="FF9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A1EF17-7ED2-3942-9FCD-7C4E58509212}"/>
              </a:ext>
            </a:extLst>
          </p:cNvPr>
          <p:cNvSpPr/>
          <p:nvPr/>
        </p:nvSpPr>
        <p:spPr>
          <a:xfrm>
            <a:off x="5195753" y="5424026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상명대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천안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1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</a:t>
            </a:r>
            <a:endParaRPr lang="ko-Kore-KR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397849-435B-BC4F-B100-C72850C36522}"/>
              </a:ext>
            </a:extLst>
          </p:cNvPr>
          <p:cNvSpPr txBox="1"/>
          <p:nvPr/>
        </p:nvSpPr>
        <p:spPr>
          <a:xfrm>
            <a:off x="4940591" y="2236644"/>
            <a:ext cx="2310814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아이디어톤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44E996E-7365-0A4D-BD37-CAE28CEE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마켓 리서치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모델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A7C18D-7330-506F-F684-DFB78BD00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4" b="1404"/>
          <a:stretch/>
        </p:blipFill>
        <p:spPr>
          <a:xfrm>
            <a:off x="2999076" y="1619818"/>
            <a:ext cx="6341684" cy="46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마켓 리서치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비즈니스 모델</a:t>
            </a:r>
          </a:p>
        </p:txBody>
      </p:sp>
      <p:pic>
        <p:nvPicPr>
          <p:cNvPr id="4" name="Picture 2" descr="공단 CI | 시설공단&gt;공단소개&gt;공단소개">
            <a:extLst>
              <a:ext uri="{FF2B5EF4-FFF2-40B4-BE49-F238E27FC236}">
                <a16:creationId xmlns:a16="http://schemas.microsoft.com/office/drawing/2014/main" id="{49826A99-E248-89AE-E442-4BB17B8D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44" y="2264907"/>
            <a:ext cx="289301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국토안전관리원 | Jinju">
            <a:extLst>
              <a:ext uri="{FF2B5EF4-FFF2-40B4-BE49-F238E27FC236}">
                <a16:creationId xmlns:a16="http://schemas.microsoft.com/office/drawing/2014/main" id="{50B04BF2-38E8-EBBA-C05C-6190CA89E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204" y="226490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주식회사 한국안전신문 모바일 사이트, 한국시설안전공단, 기관명 바꾸고 시설물 생애주기 전반 관리하기로">
            <a:extLst>
              <a:ext uri="{FF2B5EF4-FFF2-40B4-BE49-F238E27FC236}">
                <a16:creationId xmlns:a16="http://schemas.microsoft.com/office/drawing/2014/main" id="{A74A9C49-4EA4-4854-9354-D92612F81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63" y="4298723"/>
            <a:ext cx="310588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5A0F2F-B0FF-757E-2AFD-3ACC43C4B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426" y="4399642"/>
            <a:ext cx="302807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3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예상 개발 환경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로드뷰</a:t>
            </a:r>
            <a:r>
              <a:rPr lang="ko-KR" altLang="en-US" sz="36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선택</a:t>
            </a:r>
            <a:endParaRPr lang="ko-KR" altLang="en-US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758C664-820B-05F6-CA7E-84ED18B54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6" t="17161" r="15001" b="-3006"/>
          <a:stretch/>
        </p:blipFill>
        <p:spPr>
          <a:xfrm>
            <a:off x="6771306" y="1973225"/>
            <a:ext cx="4660409" cy="2935659"/>
          </a:xfrm>
          <a:prstGeom prst="rect">
            <a:avLst/>
          </a:prstGeom>
        </p:spPr>
      </p:pic>
      <p:pic>
        <p:nvPicPr>
          <p:cNvPr id="20" name="그림 19" descr="텍스트, 스크린샷, 멀티미디어 소프트웨어, 차량이(가) 표시된 사진&#10;&#10;자동 생성된 설명">
            <a:extLst>
              <a:ext uri="{FF2B5EF4-FFF2-40B4-BE49-F238E27FC236}">
                <a16:creationId xmlns:a16="http://schemas.microsoft.com/office/drawing/2014/main" id="{515637B0-C5D4-B341-ADD8-7EB3080EE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47" t="15680" r="10658"/>
          <a:stretch/>
        </p:blipFill>
        <p:spPr>
          <a:xfrm>
            <a:off x="563667" y="1973225"/>
            <a:ext cx="5830767" cy="4299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B06096-5128-4AE2-73B9-7705D14BE480}"/>
              </a:ext>
            </a:extLst>
          </p:cNvPr>
          <p:cNvSpPr txBox="1"/>
          <p:nvPr/>
        </p:nvSpPr>
        <p:spPr>
          <a:xfrm>
            <a:off x="6771306" y="5204466"/>
            <a:ext cx="373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네이버 </a:t>
            </a:r>
            <a:r>
              <a:rPr lang="ko-KR" altLang="en-US" b="1" dirty="0" err="1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거리뷰</a:t>
            </a:r>
            <a:endParaRPr lang="ko-KR" altLang="en-US" b="1" dirty="0">
              <a:solidFill>
                <a:srgbClr val="FF9E1B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EF000A-6335-F2AD-CAAF-13FCD4EB592D}"/>
              </a:ext>
            </a:extLst>
          </p:cNvPr>
          <p:cNvSpPr txBox="1"/>
          <p:nvPr/>
        </p:nvSpPr>
        <p:spPr>
          <a:xfrm>
            <a:off x="6771306" y="5638547"/>
            <a:ext cx="4794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크기가 큰 시내의 촬영기간이 최소 </a:t>
            </a:r>
            <a:r>
              <a:rPr lang="en-US" altLang="ko-KR" sz="1200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</a:t>
            </a:r>
            <a:r>
              <a:rPr lang="ko-KR" altLang="en-US" sz="1200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개월에서 최대 </a:t>
            </a:r>
            <a:r>
              <a:rPr lang="en-US" altLang="ko-KR" sz="1200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</a:t>
            </a:r>
            <a:r>
              <a:rPr lang="ko-KR" altLang="en-US" sz="1200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개월 정도이다</a:t>
            </a:r>
            <a:r>
              <a:rPr lang="en-US" altLang="ko-KR" sz="1200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r>
              <a:rPr lang="ko-KR" altLang="en-US" sz="1200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지도에서 지정한 도로 주변을 선명한 화질로 잘 보여 준다</a:t>
            </a:r>
            <a:r>
              <a:rPr lang="en-US" altLang="ko-KR" sz="1200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sz="1200" dirty="0">
              <a:solidFill>
                <a:srgbClr val="FF9E1B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D1AB18-F261-B5A3-18ED-923268F27CFE}"/>
              </a:ext>
            </a:extLst>
          </p:cNvPr>
          <p:cNvSpPr/>
          <p:nvPr/>
        </p:nvSpPr>
        <p:spPr>
          <a:xfrm>
            <a:off x="563666" y="5838137"/>
            <a:ext cx="1579765" cy="434326"/>
          </a:xfrm>
          <a:prstGeom prst="rect">
            <a:avLst/>
          </a:prstGeom>
          <a:solidFill>
            <a:schemeClr val="bg1"/>
          </a:solidFill>
          <a:ln w="28575"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강남대로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840B8A-FD1D-C38F-7DB3-A31DE037835E}"/>
              </a:ext>
            </a:extLst>
          </p:cNvPr>
          <p:cNvSpPr/>
          <p:nvPr/>
        </p:nvSpPr>
        <p:spPr>
          <a:xfrm>
            <a:off x="6771306" y="4405309"/>
            <a:ext cx="1579765" cy="434326"/>
          </a:xfrm>
          <a:prstGeom prst="rect">
            <a:avLst/>
          </a:prstGeom>
          <a:solidFill>
            <a:schemeClr val="bg1"/>
          </a:solidFill>
          <a:ln w="28575"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광안해변로</a:t>
            </a:r>
            <a:endParaRPr lang="ko-KR" altLang="en-US" sz="1500" dirty="0">
              <a:solidFill>
                <a:srgbClr val="FF9E1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2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예상 개발 환경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 환경</a:t>
            </a:r>
            <a:endParaRPr lang="ko-KR" altLang="en-US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2" name="그룹 1001"/>
          <p:cNvGrpSpPr/>
          <p:nvPr/>
        </p:nvGrpSpPr>
        <p:grpSpPr>
          <a:xfrm>
            <a:off x="1131595" y="2304870"/>
            <a:ext cx="2429803" cy="2151334"/>
            <a:chOff x="1907358" y="3056820"/>
            <a:chExt cx="4091207" cy="4091207"/>
          </a:xfrm>
        </p:grpSpPr>
        <p:pic>
          <p:nvPicPr>
            <p:cNvPr id="2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7358" y="3056820"/>
              <a:ext cx="4091207" cy="4091207"/>
            </a:xfrm>
            <a:prstGeom prst="rect">
              <a:avLst/>
            </a:prstGeom>
          </p:spPr>
        </p:pic>
      </p:grpSp>
      <p:grpSp>
        <p:nvGrpSpPr>
          <p:cNvPr id="24" name="그룹 1002"/>
          <p:cNvGrpSpPr/>
          <p:nvPr/>
        </p:nvGrpSpPr>
        <p:grpSpPr>
          <a:xfrm>
            <a:off x="4631289" y="2354238"/>
            <a:ext cx="2262715" cy="2003395"/>
            <a:chOff x="7237922" y="3237922"/>
            <a:chExt cx="3809870" cy="3809870"/>
          </a:xfrm>
        </p:grpSpPr>
        <p:pic>
          <p:nvPicPr>
            <p:cNvPr id="25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7922" y="3237922"/>
              <a:ext cx="3809870" cy="3809870"/>
            </a:xfrm>
            <a:prstGeom prst="rect">
              <a:avLst/>
            </a:prstGeom>
          </p:spPr>
        </p:pic>
      </p:grpSp>
      <p:grpSp>
        <p:nvGrpSpPr>
          <p:cNvPr id="26" name="그룹 1003"/>
          <p:cNvGrpSpPr/>
          <p:nvPr/>
        </p:nvGrpSpPr>
        <p:grpSpPr>
          <a:xfrm>
            <a:off x="8579111" y="2355552"/>
            <a:ext cx="2262715" cy="2002081"/>
            <a:chOff x="12501885" y="3239171"/>
            <a:chExt cx="3809870" cy="3807372"/>
          </a:xfrm>
        </p:grpSpPr>
        <p:pic>
          <p:nvPicPr>
            <p:cNvPr id="27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01885" y="3239171"/>
              <a:ext cx="3809870" cy="3807372"/>
            </a:xfrm>
            <a:prstGeom prst="rect">
              <a:avLst/>
            </a:prstGeom>
          </p:spPr>
        </p:pic>
      </p:grpSp>
      <p:pic>
        <p:nvPicPr>
          <p:cNvPr id="28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081" y="5196983"/>
            <a:ext cx="2093501" cy="769163"/>
          </a:xfrm>
          <a:prstGeom prst="rect">
            <a:avLst/>
          </a:prstGeom>
        </p:spPr>
      </p:pic>
      <p:pic>
        <p:nvPicPr>
          <p:cNvPr id="29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4623" y="5237028"/>
            <a:ext cx="2179381" cy="954809"/>
          </a:xfrm>
          <a:prstGeom prst="rect">
            <a:avLst/>
          </a:prstGeom>
        </p:spPr>
      </p:pic>
      <p:pic>
        <p:nvPicPr>
          <p:cNvPr id="30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8045" y="5230937"/>
            <a:ext cx="2306731" cy="7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예상 개발 환경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endParaRPr lang="ko-KR" altLang="en-US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5733BF20-1C1F-6203-10E0-0F2E3C218E57}"/>
              </a:ext>
            </a:extLst>
          </p:cNvPr>
          <p:cNvGrpSpPr/>
          <p:nvPr/>
        </p:nvGrpSpPr>
        <p:grpSpPr>
          <a:xfrm>
            <a:off x="3589712" y="2646978"/>
            <a:ext cx="5012575" cy="1564044"/>
            <a:chOff x="4401711" y="3776884"/>
            <a:chExt cx="9519459" cy="2731947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BEDE93F7-3703-7095-3762-152604709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1711" y="3776884"/>
              <a:ext cx="9519459" cy="273194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DDFCC14-C318-9FD4-D5DA-1AF392892B97}"/>
              </a:ext>
            </a:extLst>
          </p:cNvPr>
          <p:cNvSpPr txBox="1"/>
          <p:nvPr/>
        </p:nvSpPr>
        <p:spPr>
          <a:xfrm>
            <a:off x="3877604" y="4349802"/>
            <a:ext cx="44367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spc="-60" dirty="0">
                <a:solidFill>
                  <a:srgbClr val="FF9E1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kumimoji="1" lang="ko-KR" altLang="en-US" sz="2400" spc="-60" dirty="0">
                <a:solidFill>
                  <a:srgbClr val="FF9E1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허브의 데이터셋을 이용</a:t>
            </a:r>
          </a:p>
        </p:txBody>
      </p:sp>
    </p:spTree>
    <p:extLst>
      <p:ext uri="{BB962C8B-B14F-4D97-AF65-F5344CB8AC3E}">
        <p14:creationId xmlns:p14="http://schemas.microsoft.com/office/powerpoint/2010/main" val="7238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팀 및 서비스 소개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endParaRPr lang="ko-KR" altLang="en-US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02170898-7205-9745-73EE-92E149CBE3C8}"/>
              </a:ext>
            </a:extLst>
          </p:cNvPr>
          <p:cNvGrpSpPr/>
          <p:nvPr/>
        </p:nvGrpSpPr>
        <p:grpSpPr>
          <a:xfrm>
            <a:off x="6259748" y="2126782"/>
            <a:ext cx="2396738" cy="2502095"/>
            <a:chOff x="9720995" y="2690389"/>
            <a:chExt cx="3692276" cy="3692276"/>
          </a:xfrm>
        </p:grpSpPr>
        <p:pic>
          <p:nvPicPr>
            <p:cNvPr id="12" name="Object 13">
              <a:extLst>
                <a:ext uri="{FF2B5EF4-FFF2-40B4-BE49-F238E27FC236}">
                  <a16:creationId xmlns:a16="http://schemas.microsoft.com/office/drawing/2014/main" id="{D6EEE073-0CE1-644A-723F-4D568555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0995" y="2690389"/>
              <a:ext cx="3692276" cy="3692276"/>
            </a:xfrm>
            <a:prstGeom prst="rect">
              <a:avLst/>
            </a:prstGeom>
          </p:spPr>
        </p:pic>
      </p:grp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C4D39FAE-0E9E-5FBF-75F7-7050E60D31AB}"/>
              </a:ext>
            </a:extLst>
          </p:cNvPr>
          <p:cNvGrpSpPr/>
          <p:nvPr/>
        </p:nvGrpSpPr>
        <p:grpSpPr>
          <a:xfrm>
            <a:off x="9096466" y="2126781"/>
            <a:ext cx="2396738" cy="2502095"/>
            <a:chOff x="13910150" y="2690389"/>
            <a:chExt cx="3692276" cy="3692276"/>
          </a:xfrm>
        </p:grpSpPr>
        <p:pic>
          <p:nvPicPr>
            <p:cNvPr id="15" name="Object 16">
              <a:extLst>
                <a:ext uri="{FF2B5EF4-FFF2-40B4-BE49-F238E27FC236}">
                  <a16:creationId xmlns:a16="http://schemas.microsoft.com/office/drawing/2014/main" id="{7ACE74FA-3E54-BD20-A848-64D8FEA98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10150" y="2690389"/>
              <a:ext cx="3692276" cy="369227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F48104-06F9-08C6-CC5B-6EBD5B09D1C2}"/>
              </a:ext>
            </a:extLst>
          </p:cNvPr>
          <p:cNvGrpSpPr/>
          <p:nvPr/>
        </p:nvGrpSpPr>
        <p:grpSpPr>
          <a:xfrm>
            <a:off x="698796" y="1709370"/>
            <a:ext cx="4995910" cy="4705241"/>
            <a:chOff x="722604" y="1929605"/>
            <a:chExt cx="4995910" cy="4705241"/>
          </a:xfrm>
        </p:grpSpPr>
        <p:pic>
          <p:nvPicPr>
            <p:cNvPr id="17" name="그림 16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DE5362C7-B0CB-573C-C7CD-45E7A9AA3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420" t="31436" r="34505" b="45327"/>
            <a:stretch/>
          </p:blipFill>
          <p:spPr>
            <a:xfrm>
              <a:off x="722604" y="1929605"/>
              <a:ext cx="4995910" cy="1133773"/>
            </a:xfrm>
            <a:prstGeom prst="rect">
              <a:avLst/>
            </a:prstGeom>
          </p:spPr>
        </p:pic>
        <p:pic>
          <p:nvPicPr>
            <p:cNvPr id="19" name="그림 18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1A22C7AA-35B6-542D-C84D-54F6108F9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55" t="19573" r="23760" b="9247"/>
            <a:stretch/>
          </p:blipFill>
          <p:spPr>
            <a:xfrm>
              <a:off x="722604" y="3063378"/>
              <a:ext cx="4995910" cy="357146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D2B6D5C-072F-7171-3A94-876C0B6BB93F}"/>
              </a:ext>
            </a:extLst>
          </p:cNvPr>
          <p:cNvSpPr txBox="1"/>
          <p:nvPr/>
        </p:nvSpPr>
        <p:spPr>
          <a:xfrm>
            <a:off x="6506648" y="5066449"/>
            <a:ext cx="1902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spc="-6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Light" panose="02000403000000020004" pitchFamily="50" charset="-127"/>
              </a:rPr>
              <a:t>가로등주</a:t>
            </a:r>
            <a:endParaRPr kumimoji="1" lang="ko-KR" altLang="en-US" sz="2000" spc="-60" dirty="0">
              <a:solidFill>
                <a:srgbClr val="FF9E1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31A2A8-EC33-D66E-5311-A9CFF08C4A65}"/>
              </a:ext>
            </a:extLst>
          </p:cNvPr>
          <p:cNvSpPr txBox="1"/>
          <p:nvPr/>
        </p:nvSpPr>
        <p:spPr>
          <a:xfrm>
            <a:off x="9343366" y="5066449"/>
            <a:ext cx="1902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000" spc="-60" dirty="0" err="1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retendard Light" panose="02000403000000020004" pitchFamily="50" charset="-127"/>
              </a:rPr>
              <a:t>볼라드</a:t>
            </a:r>
            <a:endParaRPr kumimoji="1" lang="ko-KR" altLang="en-US" sz="2000" spc="-60" dirty="0">
              <a:solidFill>
                <a:srgbClr val="FF9E1B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5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프로토타입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6" y="877715"/>
            <a:ext cx="6190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UI</a:t>
            </a:r>
            <a:endParaRPr lang="ko-KR" altLang="en-US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095CAA58-22D2-F079-5B97-968262C7D543}"/>
              </a:ext>
            </a:extLst>
          </p:cNvPr>
          <p:cNvGrpSpPr/>
          <p:nvPr/>
        </p:nvGrpSpPr>
        <p:grpSpPr>
          <a:xfrm>
            <a:off x="1196125" y="1619818"/>
            <a:ext cx="9799750" cy="4871207"/>
            <a:chOff x="571995" y="1440996"/>
            <a:chExt cx="17141724" cy="8517294"/>
          </a:xfrm>
        </p:grpSpPr>
        <p:pic>
          <p:nvPicPr>
            <p:cNvPr id="3" name="Object 6">
              <a:extLst>
                <a:ext uri="{FF2B5EF4-FFF2-40B4-BE49-F238E27FC236}">
                  <a16:creationId xmlns:a16="http://schemas.microsoft.com/office/drawing/2014/main" id="{EAE90D43-4FF6-7204-F870-24D2836A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995" y="1440996"/>
              <a:ext cx="17141724" cy="8517294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66DD2-7F46-CA49-6949-8BC4B1EF2EEF}"/>
              </a:ext>
            </a:extLst>
          </p:cNvPr>
          <p:cNvSpPr/>
          <p:nvPr/>
        </p:nvSpPr>
        <p:spPr>
          <a:xfrm>
            <a:off x="1058476" y="1729949"/>
            <a:ext cx="2100359" cy="43432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네이버 </a:t>
            </a:r>
            <a:r>
              <a:rPr lang="en-US" altLang="ko-KR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API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769C86-D942-30CA-DE20-BB0EA9165C08}"/>
              </a:ext>
            </a:extLst>
          </p:cNvPr>
          <p:cNvSpPr/>
          <p:nvPr/>
        </p:nvSpPr>
        <p:spPr>
          <a:xfrm>
            <a:off x="1089768" y="3681077"/>
            <a:ext cx="2272268" cy="43432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노후화 시설물 개수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A27C51-8601-843C-CC95-06CE0F20AF69}"/>
              </a:ext>
            </a:extLst>
          </p:cNvPr>
          <p:cNvSpPr/>
          <p:nvPr/>
        </p:nvSpPr>
        <p:spPr>
          <a:xfrm>
            <a:off x="4256148" y="3681077"/>
            <a:ext cx="2135415" cy="43432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노후화 탐지 사진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9227DC-EA82-44CF-3923-489925646E1C}"/>
              </a:ext>
            </a:extLst>
          </p:cNvPr>
          <p:cNvSpPr/>
          <p:nvPr/>
        </p:nvSpPr>
        <p:spPr>
          <a:xfrm>
            <a:off x="7579845" y="3681077"/>
            <a:ext cx="2192228" cy="43432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AFAFA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노후화 시설 정보</a:t>
            </a:r>
          </a:p>
        </p:txBody>
      </p:sp>
    </p:spTree>
    <p:extLst>
      <p:ext uri="{BB962C8B-B14F-4D97-AF65-F5344CB8AC3E}">
        <p14:creationId xmlns:p14="http://schemas.microsoft.com/office/powerpoint/2010/main" val="363202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544679F5-DC41-114A-8A34-DA2F0CB5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66CB8B-2716-018D-FA3B-D4E711F23E8E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피드벡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72E14-0669-D0B3-D16F-09C403D581EB}"/>
              </a:ext>
            </a:extLst>
          </p:cNvPr>
          <p:cNvSpPr txBox="1"/>
          <p:nvPr/>
        </p:nvSpPr>
        <p:spPr>
          <a:xfrm>
            <a:off x="563666" y="877715"/>
            <a:ext cx="6190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보완점 및 개선점</a:t>
            </a: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C4E2AEC2-4C9E-7103-7065-3DE2E71A3AE2}"/>
              </a:ext>
            </a:extLst>
          </p:cNvPr>
          <p:cNvGrpSpPr/>
          <p:nvPr/>
        </p:nvGrpSpPr>
        <p:grpSpPr>
          <a:xfrm>
            <a:off x="6240025" y="1740310"/>
            <a:ext cx="4852396" cy="3879420"/>
            <a:chOff x="10220650" y="2527553"/>
            <a:chExt cx="6852576" cy="5230608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91F88A61-89EF-62D0-8E0F-79B3CF3DD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0650" y="2527553"/>
              <a:ext cx="6852576" cy="5230608"/>
            </a:xfrm>
            <a:prstGeom prst="rect">
              <a:avLst/>
            </a:prstGeom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FF5083F0-A8F4-E5A8-47E4-157FFE9585A2}"/>
              </a:ext>
            </a:extLst>
          </p:cNvPr>
          <p:cNvGrpSpPr/>
          <p:nvPr/>
        </p:nvGrpSpPr>
        <p:grpSpPr>
          <a:xfrm>
            <a:off x="563667" y="3303591"/>
            <a:ext cx="4852396" cy="1600006"/>
            <a:chOff x="914355" y="3833225"/>
            <a:chExt cx="7707001" cy="2619264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94F280D9-9571-FF71-ED0A-D18D8FA4D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355" y="3833225"/>
              <a:ext cx="7707001" cy="261926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1A5467-EC65-202D-26BB-D495EBCB82B2}"/>
              </a:ext>
            </a:extLst>
          </p:cNvPr>
          <p:cNvSpPr txBox="1"/>
          <p:nvPr/>
        </p:nvSpPr>
        <p:spPr>
          <a:xfrm>
            <a:off x="1675055" y="5980285"/>
            <a:ext cx="2629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dirty="0" smtClean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자동화 </a:t>
            </a:r>
            <a:r>
              <a:rPr lang="ko-KR" altLang="en-US" dirty="0" smtClean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시스템</a:t>
            </a:r>
            <a:endParaRPr lang="ko-KR" altLang="en-US" dirty="0">
              <a:solidFill>
                <a:srgbClr val="FF9E1B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F7EF4-C862-B23E-9602-6DCDC52DD1B2}"/>
              </a:ext>
            </a:extLst>
          </p:cNvPr>
          <p:cNvSpPr txBox="1"/>
          <p:nvPr/>
        </p:nvSpPr>
        <p:spPr>
          <a:xfrm>
            <a:off x="7351414" y="5978263"/>
            <a:ext cx="2629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시설물 개수</a:t>
            </a:r>
          </a:p>
        </p:txBody>
      </p:sp>
    </p:spTree>
    <p:extLst>
      <p:ext uri="{BB962C8B-B14F-4D97-AF65-F5344CB8AC3E}">
        <p14:creationId xmlns:p14="http://schemas.microsoft.com/office/powerpoint/2010/main" val="6479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E4FB064-8ECA-9144-943F-EC7F301DF48C}"/>
              </a:ext>
            </a:extLst>
          </p:cNvPr>
          <p:cNvSpPr txBox="1"/>
          <p:nvPr/>
        </p:nvSpPr>
        <p:spPr>
          <a:xfrm>
            <a:off x="2472443" y="2805335"/>
            <a:ext cx="7247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감사합니다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2BDC8D1-959E-1345-A593-7779845D11DF}"/>
              </a:ext>
            </a:extLst>
          </p:cNvPr>
          <p:cNvCxnSpPr>
            <a:cxnSpLocks/>
          </p:cNvCxnSpPr>
          <p:nvPr/>
        </p:nvCxnSpPr>
        <p:spPr>
          <a:xfrm>
            <a:off x="4443133" y="3629512"/>
            <a:ext cx="3305733" cy="0"/>
          </a:xfrm>
          <a:prstGeom prst="line">
            <a:avLst/>
          </a:prstGeom>
          <a:ln w="88900">
            <a:solidFill>
              <a:srgbClr val="FF9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44E996E-7365-0A4D-BD37-CAE28CEE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팀 및 서비스 소개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pic>
        <p:nvPicPr>
          <p:cNvPr id="4" name="그래픽 3" descr="남자 옆모습 단색으로 채워진">
            <a:extLst>
              <a:ext uri="{FF2B5EF4-FFF2-40B4-BE49-F238E27FC236}">
                <a16:creationId xmlns:a16="http://schemas.microsoft.com/office/drawing/2014/main" id="{BA00971B-5C6A-D390-A217-6CF7745B8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556" y="3196025"/>
            <a:ext cx="1911928" cy="1911928"/>
          </a:xfrm>
          <a:prstGeom prst="rect">
            <a:avLst/>
          </a:prstGeom>
        </p:spPr>
      </p:pic>
      <p:pic>
        <p:nvPicPr>
          <p:cNvPr id="6" name="그래픽 5" descr="여성 프로필 단색으로 채워진">
            <a:extLst>
              <a:ext uri="{FF2B5EF4-FFF2-40B4-BE49-F238E27FC236}">
                <a16:creationId xmlns:a16="http://schemas.microsoft.com/office/drawing/2014/main" id="{D318D6FA-DA39-9B10-54A9-0F69B1DC8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5356" y="3196024"/>
            <a:ext cx="1911927" cy="1911927"/>
          </a:xfrm>
          <a:prstGeom prst="rect">
            <a:avLst/>
          </a:prstGeom>
        </p:spPr>
      </p:pic>
      <p:pic>
        <p:nvPicPr>
          <p:cNvPr id="7" name="그래픽 6" descr="남자 옆모습 단색으로 채워진">
            <a:extLst>
              <a:ext uri="{FF2B5EF4-FFF2-40B4-BE49-F238E27FC236}">
                <a16:creationId xmlns:a16="http://schemas.microsoft.com/office/drawing/2014/main" id="{F6A731E1-4F29-ED30-F11C-A9CD58CAE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8191" y="3162564"/>
            <a:ext cx="1911928" cy="1911928"/>
          </a:xfrm>
          <a:prstGeom prst="rect">
            <a:avLst/>
          </a:prstGeom>
        </p:spPr>
      </p:pic>
      <p:pic>
        <p:nvPicPr>
          <p:cNvPr id="11" name="그래픽 10" descr="남자 옆모습 단색으로 채워진">
            <a:extLst>
              <a:ext uri="{FF2B5EF4-FFF2-40B4-BE49-F238E27FC236}">
                <a16:creationId xmlns:a16="http://schemas.microsoft.com/office/drawing/2014/main" id="{951AEC2E-ADBE-D39A-5228-D11EC525C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0456" y="3196026"/>
            <a:ext cx="1911928" cy="1911928"/>
          </a:xfrm>
          <a:prstGeom prst="rect">
            <a:avLst/>
          </a:prstGeom>
        </p:spPr>
      </p:pic>
      <p:pic>
        <p:nvPicPr>
          <p:cNvPr id="13" name="그래픽 12" descr="남자 옆모습 단색으로 채워진">
            <a:extLst>
              <a:ext uri="{FF2B5EF4-FFF2-40B4-BE49-F238E27FC236}">
                <a16:creationId xmlns:a16="http://schemas.microsoft.com/office/drawing/2014/main" id="{B5FE9857-2AC7-6CCA-36FA-9FDE407A0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7906" y="3196024"/>
            <a:ext cx="1911928" cy="1911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2BB9A8-FF49-F540-1A0E-C7E8A71A8907}"/>
              </a:ext>
            </a:extLst>
          </p:cNvPr>
          <p:cNvSpPr txBox="1"/>
          <p:nvPr/>
        </p:nvSpPr>
        <p:spPr>
          <a:xfrm>
            <a:off x="1287665" y="49232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</a:rPr>
              <a:t>이현제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62F78-6A2E-8F75-6304-832F307C87CD}"/>
              </a:ext>
            </a:extLst>
          </p:cNvPr>
          <p:cNvSpPr txBox="1"/>
          <p:nvPr/>
        </p:nvSpPr>
        <p:spPr>
          <a:xfrm>
            <a:off x="3043940" y="49232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이가은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A1856-0065-6304-E7D1-B17EBCCB8B66}"/>
              </a:ext>
            </a:extLst>
          </p:cNvPr>
          <p:cNvSpPr txBox="1"/>
          <p:nvPr/>
        </p:nvSpPr>
        <p:spPr>
          <a:xfrm>
            <a:off x="4800215" y="49232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</a:rPr>
              <a:t>배재민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76BA52-D868-3866-6BB9-77900364636E}"/>
              </a:ext>
            </a:extLst>
          </p:cNvPr>
          <p:cNvSpPr txBox="1"/>
          <p:nvPr/>
        </p:nvSpPr>
        <p:spPr>
          <a:xfrm>
            <a:off x="6556490" y="49232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</a:rPr>
              <a:t>곽상진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7251B5-D275-DCEB-D336-57CE9E652198}"/>
              </a:ext>
            </a:extLst>
          </p:cNvPr>
          <p:cNvSpPr txBox="1"/>
          <p:nvPr/>
        </p:nvSpPr>
        <p:spPr>
          <a:xfrm>
            <a:off x="8312765" y="49232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</a:rPr>
              <a:t>곽래희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95466C-248E-FC07-DC89-272BB8F450CE}"/>
              </a:ext>
            </a:extLst>
          </p:cNvPr>
          <p:cNvSpPr txBox="1"/>
          <p:nvPr/>
        </p:nvSpPr>
        <p:spPr>
          <a:xfrm>
            <a:off x="10069038" y="49232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이용우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196202-F855-D634-5CC5-C283879612D1}"/>
              </a:ext>
            </a:extLst>
          </p:cNvPr>
          <p:cNvSpPr txBox="1"/>
          <p:nvPr/>
        </p:nvSpPr>
        <p:spPr>
          <a:xfrm>
            <a:off x="1368354" y="28347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팀장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1832F-9533-55E0-FF8A-E0C98A34AC60}"/>
              </a:ext>
            </a:extLst>
          </p:cNvPr>
          <p:cNvSpPr txBox="1"/>
          <p:nvPr/>
        </p:nvSpPr>
        <p:spPr>
          <a:xfrm>
            <a:off x="2966113" y="27932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디자인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77869-5253-E2BA-BE2F-07F43AD7E223}"/>
              </a:ext>
            </a:extLst>
          </p:cNvPr>
          <p:cNvSpPr txBox="1"/>
          <p:nvPr/>
        </p:nvSpPr>
        <p:spPr>
          <a:xfrm>
            <a:off x="4652422" y="28361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정보통신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FB978-EDA2-C49A-2F41-A5907EC795DF}"/>
              </a:ext>
            </a:extLst>
          </p:cNvPr>
          <p:cNvSpPr txBox="1"/>
          <p:nvPr/>
        </p:nvSpPr>
        <p:spPr>
          <a:xfrm>
            <a:off x="6529000" y="28264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소프트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E28255-2183-AD97-63EB-0DF0244727A6}"/>
              </a:ext>
            </a:extLst>
          </p:cNvPr>
          <p:cNvSpPr txBox="1"/>
          <p:nvPr/>
        </p:nvSpPr>
        <p:spPr>
          <a:xfrm>
            <a:off x="8402068" y="27932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경영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43999-573B-DFCF-1542-3D9A1811B11A}"/>
              </a:ext>
            </a:extLst>
          </p:cNvPr>
          <p:cNvSpPr txBox="1"/>
          <p:nvPr/>
        </p:nvSpPr>
        <p:spPr>
          <a:xfrm>
            <a:off x="10170011" y="27932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전자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34095-9F38-2EB5-4624-512A0EA4C9D3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팀 구성 안내</a:t>
            </a:r>
          </a:p>
        </p:txBody>
      </p:sp>
      <p:pic>
        <p:nvPicPr>
          <p:cNvPr id="29" name="그래픽 14" descr="여성 프로필 단색으로 채워진">
            <a:extLst>
              <a:ext uri="{FF2B5EF4-FFF2-40B4-BE49-F238E27FC236}">
                <a16:creationId xmlns:a16="http://schemas.microsoft.com/office/drawing/2014/main" id="{4EFE4248-9AA5-53DB-277F-5EBDA6C08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8732" y="3204113"/>
            <a:ext cx="1911927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팀 및 서비스 소개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1A6BF4AD-5608-5582-5270-4935CFF496DE}"/>
              </a:ext>
            </a:extLst>
          </p:cNvPr>
          <p:cNvGrpSpPr/>
          <p:nvPr/>
        </p:nvGrpSpPr>
        <p:grpSpPr>
          <a:xfrm>
            <a:off x="2735685" y="2094055"/>
            <a:ext cx="6720629" cy="3982001"/>
            <a:chOff x="4632473" y="2536947"/>
            <a:chExt cx="9572309" cy="601716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1B136E6E-72C1-CC95-4FB7-D2548103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2473" y="2536947"/>
              <a:ext cx="9572309" cy="601716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08A7EC8-D5EF-ECAA-F450-6667A6C603B1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30797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팀 및 서비스 소개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개요</a:t>
            </a:r>
            <a:endParaRPr lang="en-US" altLang="ko-KR" sz="3600" b="1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8CE1AEAD-E506-2B26-EFE9-5C4033C46668}"/>
              </a:ext>
            </a:extLst>
          </p:cNvPr>
          <p:cNvPicPr/>
          <p:nvPr/>
        </p:nvPicPr>
        <p:blipFill>
          <a:blip r:embed="rId3" cstate="print">
            <a:grayscl/>
            <a:lum bright="20000"/>
          </a:blip>
          <a:srcRect r="5" b="17815"/>
          <a:stretch>
            <a:fillRect/>
          </a:stretch>
        </p:blipFill>
        <p:spPr>
          <a:xfrm>
            <a:off x="1013213" y="2701739"/>
            <a:ext cx="3289860" cy="2202498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D8A5A9F4-0A3F-EB00-E493-EED4B06969F9}"/>
              </a:ext>
            </a:extLst>
          </p:cNvPr>
          <p:cNvPicPr/>
          <p:nvPr/>
        </p:nvPicPr>
        <p:blipFill>
          <a:blip r:embed="rId4" cstate="print">
            <a:lum/>
          </a:blip>
          <a:srcRect/>
          <a:stretch>
            <a:fillRect/>
          </a:stretch>
        </p:blipFill>
        <p:spPr>
          <a:xfrm>
            <a:off x="4548603" y="2701739"/>
            <a:ext cx="3289859" cy="2202498"/>
          </a:xfrm>
          <a:prstGeom prst="rect">
            <a:avLst/>
          </a:prstGeom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2EF93A9C-130D-CF35-3BCF-63167D9344D5}"/>
              </a:ext>
            </a:extLst>
          </p:cNvPr>
          <p:cNvPicPr/>
          <p:nvPr/>
        </p:nvPicPr>
        <p:blipFill>
          <a:blip r:embed="rId5" cstate="print">
            <a:lum/>
          </a:blip>
          <a:srcRect t="10901" b="6059"/>
          <a:stretch>
            <a:fillRect/>
          </a:stretch>
        </p:blipFill>
        <p:spPr>
          <a:xfrm>
            <a:off x="8083992" y="2701739"/>
            <a:ext cx="3289861" cy="2202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2DC6F0-3D1E-4DB2-21E5-91F65E6A52F3}"/>
              </a:ext>
            </a:extLst>
          </p:cNvPr>
          <p:cNvSpPr txBox="1"/>
          <p:nvPr/>
        </p:nvSpPr>
        <p:spPr>
          <a:xfrm>
            <a:off x="1252492" y="5099253"/>
            <a:ext cx="2811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교량하부 점검용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드론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9DD9D-4AAA-CF19-3B3E-183A9573DA1D}"/>
              </a:ext>
            </a:extLst>
          </p:cNvPr>
          <p:cNvSpPr txBox="1"/>
          <p:nvPr/>
        </p:nvSpPr>
        <p:spPr>
          <a:xfrm>
            <a:off x="4745549" y="5120852"/>
            <a:ext cx="2700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케이블 점검 로봇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A4B0B-288B-C706-4D82-4DB6C66BF0AA}"/>
              </a:ext>
            </a:extLst>
          </p:cNvPr>
          <p:cNvSpPr txBox="1"/>
          <p:nvPr/>
        </p:nvSpPr>
        <p:spPr>
          <a:xfrm>
            <a:off x="8241257" y="5153155"/>
            <a:ext cx="29753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교량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강박스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점검 로봇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D8AA9F0-F4D2-A8A7-5F03-664CAAD40B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C4A29-1BC5-392F-A93A-9D56D9D7D52C}"/>
              </a:ext>
            </a:extLst>
          </p:cNvPr>
          <p:cNvSpPr txBox="1"/>
          <p:nvPr/>
        </p:nvSpPr>
        <p:spPr>
          <a:xfrm>
            <a:off x="3047999" y="19653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스마트 유지관리 신기술 개발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40016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팀 및 서비스 소개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개요</a:t>
            </a:r>
            <a:endParaRPr lang="ko-KR" altLang="en-US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3162A5D5-E73D-0D43-24B1-53641EC13C44}"/>
              </a:ext>
            </a:extLst>
          </p:cNvPr>
          <p:cNvGrpSpPr/>
          <p:nvPr/>
        </p:nvGrpSpPr>
        <p:grpSpPr>
          <a:xfrm>
            <a:off x="5103755" y="2470515"/>
            <a:ext cx="2124000" cy="2123389"/>
            <a:chOff x="7478211" y="3363703"/>
            <a:chExt cx="3329292" cy="332929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3BBFA93B-078D-D15D-3DF8-335382501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8211" y="3363703"/>
              <a:ext cx="3329292" cy="332929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816A12C0-6B5E-6C31-2B8E-71E5D3F52B8D}"/>
              </a:ext>
            </a:extLst>
          </p:cNvPr>
          <p:cNvGrpSpPr/>
          <p:nvPr/>
        </p:nvGrpSpPr>
        <p:grpSpPr>
          <a:xfrm>
            <a:off x="1713998" y="2470515"/>
            <a:ext cx="2124000" cy="2123389"/>
            <a:chOff x="2214241" y="3363703"/>
            <a:chExt cx="3329292" cy="3329292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0C7D2CB4-E237-EFE6-3C8A-3BEF2CEF4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4241" y="3363703"/>
              <a:ext cx="3329292" cy="3329292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D247C530-54D4-F2DF-CD6F-C7884ADDDD5C}"/>
              </a:ext>
            </a:extLst>
          </p:cNvPr>
          <p:cNvGrpSpPr/>
          <p:nvPr/>
        </p:nvGrpSpPr>
        <p:grpSpPr>
          <a:xfrm>
            <a:off x="8142078" y="2163891"/>
            <a:ext cx="2605825" cy="2736635"/>
            <a:chOff x="12389350" y="3065850"/>
            <a:chExt cx="4034942" cy="4154015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66636429-B5A3-3AC8-AAF3-36064AA2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9350" y="3065850"/>
              <a:ext cx="4034942" cy="415401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B886C36-4F66-0F5F-1CE6-B85C3B851150}"/>
              </a:ext>
            </a:extLst>
          </p:cNvPr>
          <p:cNvSpPr txBox="1"/>
          <p:nvPr/>
        </p:nvSpPr>
        <p:spPr>
          <a:xfrm>
            <a:off x="1558836" y="4900526"/>
            <a:ext cx="2434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카카오 </a:t>
            </a:r>
            <a:r>
              <a:rPr lang="ko-KR" altLang="en-US" sz="2800" b="1" dirty="0" err="1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로드뷰</a:t>
            </a:r>
            <a:endParaRPr lang="ko-KR" altLang="en-US" sz="2800" b="1" dirty="0">
              <a:solidFill>
                <a:srgbClr val="FF9E1B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B0EEA-E16E-AE01-5052-AD26D4438EA1}"/>
              </a:ext>
            </a:extLst>
          </p:cNvPr>
          <p:cNvSpPr txBox="1"/>
          <p:nvPr/>
        </p:nvSpPr>
        <p:spPr>
          <a:xfrm>
            <a:off x="4940811" y="4900526"/>
            <a:ext cx="2449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네이버 </a:t>
            </a:r>
            <a:r>
              <a:rPr lang="ko-KR" altLang="en-US" sz="2800" b="1" dirty="0" err="1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거리뷰</a:t>
            </a:r>
            <a:endParaRPr lang="ko-KR" altLang="en-US" sz="2800" b="1" dirty="0">
              <a:solidFill>
                <a:srgbClr val="FF9E1B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594FAC-703E-A284-A6DA-3CC9B657A105}"/>
              </a:ext>
            </a:extLst>
          </p:cNvPr>
          <p:cNvSpPr txBox="1"/>
          <p:nvPr/>
        </p:nvSpPr>
        <p:spPr>
          <a:xfrm>
            <a:off x="8043017" y="4900526"/>
            <a:ext cx="2803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구글 </a:t>
            </a:r>
            <a:r>
              <a:rPr lang="ko-KR" altLang="en-US" sz="2800" b="1" dirty="0" err="1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스트리트뷰</a:t>
            </a:r>
            <a:endParaRPr lang="ko-KR" altLang="en-US" sz="2800" b="1" dirty="0">
              <a:solidFill>
                <a:srgbClr val="FF9E1B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16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팀 및 서비스 소개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grpSp>
        <p:nvGrpSpPr>
          <p:cNvPr id="2" name="그룹 1002">
            <a:extLst>
              <a:ext uri="{FF2B5EF4-FFF2-40B4-BE49-F238E27FC236}">
                <a16:creationId xmlns:a16="http://schemas.microsoft.com/office/drawing/2014/main" id="{98B027EA-199D-7BDA-ED52-FE10CA0F0AFA}"/>
              </a:ext>
            </a:extLst>
          </p:cNvPr>
          <p:cNvGrpSpPr/>
          <p:nvPr/>
        </p:nvGrpSpPr>
        <p:grpSpPr>
          <a:xfrm>
            <a:off x="1125811" y="2055339"/>
            <a:ext cx="4527405" cy="4020717"/>
            <a:chOff x="1988279" y="2316190"/>
            <a:chExt cx="6954579" cy="6954579"/>
          </a:xfrm>
        </p:grpSpPr>
        <p:pic>
          <p:nvPicPr>
            <p:cNvPr id="3" name="Object 6">
              <a:extLst>
                <a:ext uri="{FF2B5EF4-FFF2-40B4-BE49-F238E27FC236}">
                  <a16:creationId xmlns:a16="http://schemas.microsoft.com/office/drawing/2014/main" id="{19BB8EC8-EB9E-31E7-17EC-578C85A2D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8279" y="2316190"/>
              <a:ext cx="6954579" cy="6954579"/>
            </a:xfrm>
            <a:prstGeom prst="rect">
              <a:avLst/>
            </a:prstGeom>
          </p:spPr>
        </p:pic>
      </p:grp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DE2F9EA7-2F75-E2C0-8257-CA4877EFFFEA}"/>
              </a:ext>
            </a:extLst>
          </p:cNvPr>
          <p:cNvGrpSpPr/>
          <p:nvPr/>
        </p:nvGrpSpPr>
        <p:grpSpPr>
          <a:xfrm>
            <a:off x="7582932" y="1907467"/>
            <a:ext cx="3129148" cy="2737410"/>
            <a:chOff x="23841770" y="2316188"/>
            <a:chExt cx="6647619" cy="4123066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1767A338-7C51-886F-8AF0-E7A7FEA3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41770" y="2316188"/>
              <a:ext cx="6647619" cy="412306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</a:t>
            </a:r>
            <a:r>
              <a:rPr lang="ko-KR" altLang="en-US" sz="36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기획 의도</a:t>
            </a:r>
            <a:endParaRPr lang="ko-KR" altLang="en-US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086BCF-A122-5E8E-BF3C-2DFE2C88B568}"/>
              </a:ext>
            </a:extLst>
          </p:cNvPr>
          <p:cNvGrpSpPr/>
          <p:nvPr/>
        </p:nvGrpSpPr>
        <p:grpSpPr>
          <a:xfrm>
            <a:off x="6806046" y="5043290"/>
            <a:ext cx="4760115" cy="1569660"/>
            <a:chOff x="6806046" y="5040957"/>
            <a:chExt cx="4760115" cy="1569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1A911B-C557-55FA-50AC-CA81A15C6615}"/>
                </a:ext>
              </a:extLst>
            </p:cNvPr>
            <p:cNvSpPr txBox="1"/>
            <p:nvPr/>
          </p:nvSpPr>
          <p:spPr>
            <a:xfrm>
              <a:off x="6806046" y="5040957"/>
              <a:ext cx="4760115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2019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년부터 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2016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년까지 서울에서 발생한 도로 함몰은 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4885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건이다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 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이중 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76%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의 사고 원인으로 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‘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이것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’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 꼽힌다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 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지난해 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12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월 경기 고양시 </a:t>
              </a:r>
              <a:r>
                <a:rPr kumimoji="1" lang="ko-KR" altLang="en-US" sz="1600" spc="-60" dirty="0" err="1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백석역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인근과 서울 양천구 목동에서 발생한 열수송관 파열 사고 원인도 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‘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이것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’</a:t>
              </a:r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이다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 </a:t>
              </a:r>
            </a:p>
            <a:p>
              <a:pPr algn="just"/>
              <a:r>
                <a:rPr kumimoji="1" lang="ko-KR" altLang="en-US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이것은 바로 시설물 노후화다</a:t>
              </a:r>
              <a:r>
                <a:rPr kumimoji="1" lang="en-US" altLang="ko-KR" sz="1600" spc="-60" dirty="0">
                  <a:solidFill>
                    <a:srgbClr val="FF9E1B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</a:t>
              </a:r>
              <a:endParaRPr kumimoji="1" lang="ko-KR" altLang="en-US" sz="1600" spc="-60" dirty="0">
                <a:solidFill>
                  <a:srgbClr val="FF9E1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F22EC0-E0A8-9A81-6757-A388A644DB25}"/>
                </a:ext>
              </a:extLst>
            </p:cNvPr>
            <p:cNvSpPr txBox="1"/>
            <p:nvPr/>
          </p:nvSpPr>
          <p:spPr>
            <a:xfrm>
              <a:off x="9670964" y="6056619"/>
              <a:ext cx="18951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kumimoji="1" lang="ko-KR" altLang="en-US" sz="12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출처 </a:t>
              </a:r>
              <a:r>
                <a:rPr kumimoji="1" lang="en-US" altLang="ko-KR" sz="12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– </a:t>
              </a:r>
              <a:r>
                <a:rPr kumimoji="1" lang="ko-KR" altLang="en-US" sz="12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경향신문</a:t>
              </a:r>
              <a:r>
                <a:rPr kumimoji="1" lang="en-US" altLang="ko-KR" sz="12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kumimoji="1" lang="ko-KR" altLang="en-US" sz="12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동양일보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63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마켓 리서치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시장 현황</a:t>
            </a:r>
          </a:p>
        </p:txBody>
      </p:sp>
      <p:pic>
        <p:nvPicPr>
          <p:cNvPr id="1026" name="_x368209032" descr="EMB000023441b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5"/>
          <a:stretch>
            <a:fillRect/>
          </a:stretch>
        </p:blipFill>
        <p:spPr bwMode="auto">
          <a:xfrm>
            <a:off x="3680299" y="2405970"/>
            <a:ext cx="4546027" cy="25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F1E0B43-D34C-6A3B-1E44-987D090F1EAA}"/>
              </a:ext>
            </a:extLst>
          </p:cNvPr>
          <p:cNvSpPr txBox="1">
            <a:spLocks/>
          </p:cNvSpPr>
          <p:nvPr/>
        </p:nvSpPr>
        <p:spPr>
          <a:xfrm>
            <a:off x="4698283" y="5293787"/>
            <a:ext cx="2783171" cy="386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교통시설 노후화 </a:t>
            </a:r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7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마켓 리서치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7" y="877715"/>
            <a:ext cx="3739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시장 현황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F1E0B43-D34C-6A3B-1E44-987D090F1EAA}"/>
              </a:ext>
            </a:extLst>
          </p:cNvPr>
          <p:cNvSpPr txBox="1">
            <a:spLocks/>
          </p:cNvSpPr>
          <p:nvPr/>
        </p:nvSpPr>
        <p:spPr>
          <a:xfrm>
            <a:off x="1971860" y="4841205"/>
            <a:ext cx="3131271" cy="386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주체별</a:t>
            </a:r>
            <a:r>
              <a:rPr lang="ko-KR" altLang="en-US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유지관리 투자액</a:t>
            </a:r>
            <a:r>
              <a:rPr lang="en-US" altLang="ko-KR" sz="2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(14~18)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55782" y="145934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77607808" descr="EMB000023441bd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495" y="1916545"/>
            <a:ext cx="4572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7526017" y="18002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77607808" descr="EMB000023441b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82" y="1901715"/>
            <a:ext cx="4027054" cy="23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F1E0B43-D34C-6A3B-1E44-987D090F1EAA}"/>
              </a:ext>
            </a:extLst>
          </p:cNvPr>
          <p:cNvSpPr txBox="1">
            <a:spLocks/>
          </p:cNvSpPr>
          <p:nvPr/>
        </p:nvSpPr>
        <p:spPr>
          <a:xfrm>
            <a:off x="7880913" y="4841205"/>
            <a:ext cx="3221196" cy="386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r>
              <a:rPr lang="ko-KR" altLang="en-US" sz="2000" dirty="0"/>
              <a:t>중대형 </a:t>
            </a:r>
            <a:r>
              <a:rPr lang="en-US" altLang="ko-KR" sz="2000" dirty="0"/>
              <a:t>SOC </a:t>
            </a:r>
            <a:r>
              <a:rPr lang="ko-KR" altLang="en-US" sz="2000" dirty="0"/>
              <a:t>유지관리 공공</a:t>
            </a:r>
            <a:r>
              <a:rPr lang="en-US" altLang="ko-KR" sz="2000" dirty="0"/>
              <a:t>·</a:t>
            </a:r>
            <a:r>
              <a:rPr lang="ko-KR" altLang="en-US" sz="2000" dirty="0"/>
              <a:t>민간 투자액</a:t>
            </a:r>
          </a:p>
        </p:txBody>
      </p:sp>
    </p:spTree>
    <p:extLst>
      <p:ext uri="{BB962C8B-B14F-4D97-AF65-F5344CB8AC3E}">
        <p14:creationId xmlns:p14="http://schemas.microsoft.com/office/powerpoint/2010/main" val="35798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7047AB8-3A27-8A4C-B98D-ABDB785695C1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solidFill>
                  <a:srgbClr val="FF9E1B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목표</a:t>
            </a:r>
            <a:r>
              <a:rPr kumimoji="1" lang="ko-KR" altLang="en-US" sz="1600" spc="-60" dirty="0">
                <a:solidFill>
                  <a:srgbClr val="FF9E1B"/>
                </a:solidFill>
                <a:latin typeface="Noto Sans" panose="020B0502040504020204" pitchFamily="34" charset="0"/>
                <a:ea typeface="Noto Sans CJK KR Medium" panose="020B0500000000000000" pitchFamily="34" charset="-128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|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204020203" pitchFamily="34" charset="0"/>
                <a:ea typeface="Noto Sans CJK KR DemiLight" panose="020B0400000000000000" pitchFamily="34" charset="-128"/>
              </a:rPr>
              <a:t>  </a:t>
            </a:r>
            <a:r>
              <a:rPr kumimoji="1" lang="ko-KR" altLang="en-US" sz="1600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마켓 리서치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60E791D8-0461-F646-BA97-7D613C06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67" y="491271"/>
            <a:ext cx="1087394" cy="17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01BD8-A87E-D378-B018-1B85D2F635BF}"/>
              </a:ext>
            </a:extLst>
          </p:cNvPr>
          <p:cNvSpPr txBox="1"/>
          <p:nvPr/>
        </p:nvSpPr>
        <p:spPr>
          <a:xfrm>
            <a:off x="563666" y="877715"/>
            <a:ext cx="6190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주요 타겟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4DDE4-2D73-0891-0D2E-5608635F9E55}"/>
              </a:ext>
            </a:extLst>
          </p:cNvPr>
          <p:cNvSpPr txBox="1"/>
          <p:nvPr/>
        </p:nvSpPr>
        <p:spPr>
          <a:xfrm>
            <a:off x="1773631" y="3949200"/>
            <a:ext cx="1026694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Light" panose="02000403000000020004" pitchFamily="50" charset="-127"/>
              </a:rPr>
              <a:t>시설물 관리공단</a:t>
            </a:r>
            <a:r>
              <a:rPr lang="en-US" altLang="ko-KR" b="1" dirty="0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Light" panose="02000403000000020004" pitchFamily="50" charset="-127"/>
              </a:rPr>
              <a:t>, </a:t>
            </a:r>
            <a:r>
              <a:rPr lang="ko-KR" altLang="en-US" b="1" dirty="0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Light" panose="02000403000000020004" pitchFamily="50" charset="-127"/>
              </a:rPr>
              <a:t>국토 안전 관리원 등 시설물 유지</a:t>
            </a:r>
            <a:r>
              <a:rPr lang="en-US" altLang="ko-KR" b="1" dirty="0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Light" panose="02000403000000020004" pitchFamily="50" charset="-127"/>
              </a:rPr>
              <a:t>·</a:t>
            </a:r>
            <a:r>
              <a:rPr lang="ko-KR" altLang="en-US" b="1" dirty="0">
                <a:solidFill>
                  <a:srgbClr val="FF9E1B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retendard Light" panose="02000403000000020004" pitchFamily="50" charset="-127"/>
              </a:rPr>
              <a:t>관리를 전문으로 하는 공공기관</a:t>
            </a:r>
            <a:endParaRPr lang="en-US" altLang="ko-KR" b="1" dirty="0">
              <a:solidFill>
                <a:srgbClr val="FF9E1B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50" charset="-127"/>
              </a:rPr>
              <a:t>AI</a:t>
            </a:r>
            <a:r>
              <a:rPr lang="ko-KR" altLang="en-US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50" charset="-127"/>
              </a:rPr>
              <a:t>서비스를 사용하여</a:t>
            </a:r>
            <a:r>
              <a:rPr lang="en-US" altLang="ko-KR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50" charset="-127"/>
              </a:rPr>
              <a:t>효율적인 유지보수관리를 통해 행정업무의 시간 절약으로 </a:t>
            </a:r>
            <a:endParaRPr lang="en-US" altLang="ko-KR" dirty="0">
              <a:solidFill>
                <a:srgbClr val="FF9E1B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50" charset="-127"/>
              </a:rPr>
              <a:t>시설물 수리 및 교체가 신속하게 이루어질 수 있다</a:t>
            </a:r>
            <a:r>
              <a:rPr lang="en-US" altLang="ko-KR" dirty="0">
                <a:solidFill>
                  <a:srgbClr val="FF9E1B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Pretendard Light" panose="02000403000000020004" pitchFamily="50" charset="-127"/>
              </a:rPr>
              <a:t>. </a:t>
            </a:r>
            <a:endParaRPr lang="en-US" altLang="ko-KR" dirty="0" smtClean="0">
              <a:solidFill>
                <a:srgbClr val="FF9E1B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0719" y="2274958"/>
            <a:ext cx="6372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“빅데이터·3D </a:t>
            </a:r>
            <a:r>
              <a:rPr lang="en-US" altLang="ko-KR" b="1" dirty="0" err="1"/>
              <a:t>지하지도·미래</a:t>
            </a:r>
            <a:r>
              <a:rPr lang="en-US" altLang="ko-KR" b="1" dirty="0"/>
              <a:t> </a:t>
            </a:r>
            <a:r>
              <a:rPr lang="en-US" altLang="ko-KR" b="1" dirty="0" err="1"/>
              <a:t>기술</a:t>
            </a:r>
            <a:r>
              <a:rPr lang="en-US" altLang="ko-KR" b="1" dirty="0"/>
              <a:t> </a:t>
            </a:r>
            <a:r>
              <a:rPr lang="en-US" altLang="ko-KR" b="1" dirty="0" err="1"/>
              <a:t>등을</a:t>
            </a:r>
            <a:r>
              <a:rPr lang="en-US" altLang="ko-KR" b="1" dirty="0"/>
              <a:t> </a:t>
            </a:r>
            <a:r>
              <a:rPr lang="en-US" altLang="ko-KR" b="1" dirty="0" err="1"/>
              <a:t>활용</a:t>
            </a:r>
            <a:r>
              <a:rPr lang="en-US" altLang="ko-KR" dirty="0" err="1"/>
              <a:t>한</a:t>
            </a:r>
            <a:r>
              <a:rPr lang="en-US" altLang="ko-KR" dirty="0"/>
              <a:t> </a:t>
            </a:r>
            <a:r>
              <a:rPr lang="en-US" altLang="ko-KR" dirty="0" err="1"/>
              <a:t>스마트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 err="1"/>
              <a:t>체계를</a:t>
            </a:r>
            <a:r>
              <a:rPr lang="en-US" altLang="ko-KR" dirty="0"/>
              <a:t> </a:t>
            </a:r>
            <a:r>
              <a:rPr lang="en-US" altLang="ko-KR" dirty="0" err="1"/>
              <a:t>구축하고</a:t>
            </a:r>
            <a:r>
              <a:rPr lang="en-US" altLang="ko-KR" dirty="0"/>
              <a:t>, </a:t>
            </a:r>
            <a:r>
              <a:rPr lang="en-US" altLang="ko-KR" b="1" dirty="0" err="1"/>
              <a:t>운영</a:t>
            </a:r>
            <a:r>
              <a:rPr lang="en-US" altLang="ko-KR" b="1" dirty="0"/>
              <a:t> SW </a:t>
            </a:r>
            <a:r>
              <a:rPr lang="en-US" altLang="ko-KR" b="1" dirty="0" err="1"/>
              <a:t>시스템은</a:t>
            </a:r>
            <a:r>
              <a:rPr lang="en-US" altLang="ko-KR" b="1" dirty="0"/>
              <a:t> </a:t>
            </a:r>
            <a:r>
              <a:rPr lang="en-US" altLang="ko-KR" b="1" dirty="0" err="1"/>
              <a:t>보다</a:t>
            </a:r>
            <a:r>
              <a:rPr lang="en-US" altLang="ko-KR" b="1" dirty="0"/>
              <a:t> </a:t>
            </a:r>
            <a:r>
              <a:rPr lang="en-US" altLang="ko-KR" b="1" dirty="0" err="1"/>
              <a:t>안전</a:t>
            </a:r>
            <a:r>
              <a:rPr lang="en-US" altLang="ko-KR" dirty="0" err="1"/>
              <a:t>하게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b="1" dirty="0">
                <a:ea typeface="Noto Sans KR Light" panose="020B0300000000000000" pitchFamily="34" charset="-127"/>
              </a:rPr>
              <a:t>”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5" name="아래쪽 화살표 4"/>
          <p:cNvSpPr/>
          <p:nvPr/>
        </p:nvSpPr>
        <p:spPr>
          <a:xfrm>
            <a:off x="5420049" y="3198288"/>
            <a:ext cx="554182" cy="471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5324</TotalTime>
  <Words>331</Words>
  <Application>Microsoft Office PowerPoint</Application>
  <PresentationFormat>와이드스크린</PresentationFormat>
  <Paragraphs>79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Noto Sans</vt:lpstr>
      <vt:lpstr>Noto Sans CJK KR DemiLight</vt:lpstr>
      <vt:lpstr>Noto Sans CJK KR Medium</vt:lpstr>
      <vt:lpstr>Noto Sans KR</vt:lpstr>
      <vt:lpstr>Noto Sans KR Light</vt:lpstr>
      <vt:lpstr>Noto Sans KR Medium</vt:lpstr>
      <vt:lpstr>Pretendard Light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배지수</dc:creator>
  <cp:lastModifiedBy>Dec28</cp:lastModifiedBy>
  <cp:revision>171</cp:revision>
  <dcterms:created xsi:type="dcterms:W3CDTF">2019-05-07T05:36:17Z</dcterms:created>
  <dcterms:modified xsi:type="dcterms:W3CDTF">2023-06-15T05:10:23Z</dcterms:modified>
</cp:coreProperties>
</file>